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2" r:id="rId4"/>
    <p:sldId id="300" r:id="rId5"/>
    <p:sldId id="327" r:id="rId6"/>
    <p:sldId id="326" r:id="rId7"/>
    <p:sldId id="328" r:id="rId8"/>
    <p:sldId id="298" r:id="rId9"/>
    <p:sldId id="329" r:id="rId10"/>
    <p:sldId id="299" r:id="rId11"/>
    <p:sldId id="306" r:id="rId12"/>
    <p:sldId id="320" r:id="rId13"/>
    <p:sldId id="308" r:id="rId14"/>
    <p:sldId id="309" r:id="rId15"/>
    <p:sldId id="322" r:id="rId16"/>
    <p:sldId id="313" r:id="rId17"/>
    <p:sldId id="323" r:id="rId18"/>
    <p:sldId id="318" r:id="rId19"/>
    <p:sldId id="324" r:id="rId20"/>
    <p:sldId id="319" r:id="rId21"/>
    <p:sldId id="325" r:id="rId22"/>
  </p:sldIdLst>
  <p:sldSz cx="9144000" cy="5143500" type="screen16x9"/>
  <p:notesSz cx="6669088" cy="9926638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ora" panose="020B0604020202020204" charset="0"/>
      <p:regular r:id="rId29"/>
      <p:bold r:id="rId30"/>
      <p:italic r:id="rId31"/>
      <p:boldItalic r:id="rId32"/>
    </p:embeddedFont>
    <p:embeddedFont>
      <p:font typeface="Playfair Displ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F6E0B-13A1-44F9-BAC4-BCBB5765B303}" v="83" dt="2021-09-06T14:17:11.101"/>
  </p1510:revLst>
</p1510:revInfo>
</file>

<file path=ppt/tableStyles.xml><?xml version="1.0" encoding="utf-8"?>
<a:tblStyleLst xmlns:a="http://schemas.openxmlformats.org/drawingml/2006/main" def="{5B050ABF-65B5-4F9F-9011-7B3F15AFD7C2}">
  <a:tblStyle styleId="{5B050ABF-65B5-4F9F-9011-7B3F15AFD7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206" autoAdjust="0"/>
  </p:normalViewPr>
  <p:slideViewPr>
    <p:cSldViewPr snapToGrid="0">
      <p:cViewPr varScale="1">
        <p:scale>
          <a:sx n="75" d="100"/>
          <a:sy n="75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ke Fledderus - Rang" userId="060887c6-86ec-4930-92e8-7049a97dba5e" providerId="ADAL" clId="{70FF6E0B-13A1-44F9-BAC4-BCBB5765B303}"/>
    <pc:docChg chg="undo custSel addSld modSld sldOrd">
      <pc:chgData name="Joke Fledderus - Rang" userId="060887c6-86ec-4930-92e8-7049a97dba5e" providerId="ADAL" clId="{70FF6E0B-13A1-44F9-BAC4-BCBB5765B303}" dt="2021-09-06T14:18:00.889" v="641" actId="1076"/>
      <pc:docMkLst>
        <pc:docMk/>
      </pc:docMkLst>
      <pc:sldChg chg="ord">
        <pc:chgData name="Joke Fledderus - Rang" userId="060887c6-86ec-4930-92e8-7049a97dba5e" providerId="ADAL" clId="{70FF6E0B-13A1-44F9-BAC4-BCBB5765B303}" dt="2021-09-06T14:00:08.905" v="1"/>
        <pc:sldMkLst>
          <pc:docMk/>
          <pc:sldMk cId="0" sldId="262"/>
        </pc:sldMkLst>
      </pc:sldChg>
      <pc:sldChg chg="modSp mod ord">
        <pc:chgData name="Joke Fledderus - Rang" userId="060887c6-86ec-4930-92e8-7049a97dba5e" providerId="ADAL" clId="{70FF6E0B-13A1-44F9-BAC4-BCBB5765B303}" dt="2021-09-06T14:12:08.700" v="167" actId="1076"/>
        <pc:sldMkLst>
          <pc:docMk/>
          <pc:sldMk cId="3160419679" sldId="300"/>
        </pc:sldMkLst>
        <pc:spChg chg="mod">
          <ac:chgData name="Joke Fledderus - Rang" userId="060887c6-86ec-4930-92e8-7049a97dba5e" providerId="ADAL" clId="{70FF6E0B-13A1-44F9-BAC4-BCBB5765B303}" dt="2021-09-06T14:12:08.700" v="167" actId="1076"/>
          <ac:spMkLst>
            <pc:docMk/>
            <pc:sldMk cId="3160419679" sldId="300"/>
            <ac:spMk id="3075" creationId="{00000000-0000-0000-0000-000000000000}"/>
          </ac:spMkLst>
        </pc:spChg>
      </pc:sldChg>
      <pc:sldChg chg="addSp modSp new mod modClrScheme chgLayout modNotesTx">
        <pc:chgData name="Joke Fledderus - Rang" userId="060887c6-86ec-4930-92e8-7049a97dba5e" providerId="ADAL" clId="{70FF6E0B-13A1-44F9-BAC4-BCBB5765B303}" dt="2021-09-06T14:12:59.851" v="234" actId="14100"/>
        <pc:sldMkLst>
          <pc:docMk/>
          <pc:sldMk cId="442345220" sldId="326"/>
        </pc:sldMkLst>
        <pc:spChg chg="mod ord">
          <ac:chgData name="Joke Fledderus - Rang" userId="060887c6-86ec-4930-92e8-7049a97dba5e" providerId="ADAL" clId="{70FF6E0B-13A1-44F9-BAC4-BCBB5765B303}" dt="2021-09-06T14:00:44.565" v="6" actId="700"/>
          <ac:spMkLst>
            <pc:docMk/>
            <pc:sldMk cId="442345220" sldId="326"/>
            <ac:spMk id="2" creationId="{A1511D26-34CE-432B-82E7-808C7BE19DFC}"/>
          </ac:spMkLst>
        </pc:spChg>
        <pc:spChg chg="add mod">
          <ac:chgData name="Joke Fledderus - Rang" userId="060887c6-86ec-4930-92e8-7049a97dba5e" providerId="ADAL" clId="{70FF6E0B-13A1-44F9-BAC4-BCBB5765B303}" dt="2021-09-06T14:01:44.395" v="30" actId="122"/>
          <ac:spMkLst>
            <pc:docMk/>
            <pc:sldMk cId="442345220" sldId="326"/>
            <ac:spMk id="3" creationId="{32A0DD91-A88B-41DE-B7F8-60ED342FE7A2}"/>
          </ac:spMkLst>
        </pc:spChg>
        <pc:spChg chg="add mod">
          <ac:chgData name="Joke Fledderus - Rang" userId="060887c6-86ec-4930-92e8-7049a97dba5e" providerId="ADAL" clId="{70FF6E0B-13A1-44F9-BAC4-BCBB5765B303}" dt="2021-09-06T14:12:13.598" v="168" actId="14100"/>
          <ac:spMkLst>
            <pc:docMk/>
            <pc:sldMk cId="442345220" sldId="326"/>
            <ac:spMk id="4" creationId="{02A6A123-2C46-4800-BEC3-D49EE389C342}"/>
          </ac:spMkLst>
        </pc:spChg>
        <pc:spChg chg="add mod">
          <ac:chgData name="Joke Fledderus - Rang" userId="060887c6-86ec-4930-92e8-7049a97dba5e" providerId="ADAL" clId="{70FF6E0B-13A1-44F9-BAC4-BCBB5765B303}" dt="2021-09-06T14:12:59.851" v="234" actId="14100"/>
          <ac:spMkLst>
            <pc:docMk/>
            <pc:sldMk cId="442345220" sldId="326"/>
            <ac:spMk id="5" creationId="{1020C471-ED75-42AB-851B-92DD1017B1CC}"/>
          </ac:spMkLst>
        </pc:spChg>
      </pc:sldChg>
      <pc:sldChg chg="addSp delSp modSp new mod setBg chgLayout">
        <pc:chgData name="Joke Fledderus - Rang" userId="060887c6-86ec-4930-92e8-7049a97dba5e" providerId="ADAL" clId="{70FF6E0B-13A1-44F9-BAC4-BCBB5765B303}" dt="2021-09-06T14:11:54.603" v="165" actId="1076"/>
        <pc:sldMkLst>
          <pc:docMk/>
          <pc:sldMk cId="1085595944" sldId="327"/>
        </pc:sldMkLst>
        <pc:spChg chg="mod ord">
          <ac:chgData name="Joke Fledderus - Rang" userId="060887c6-86ec-4930-92e8-7049a97dba5e" providerId="ADAL" clId="{70FF6E0B-13A1-44F9-BAC4-BCBB5765B303}" dt="2021-09-06T14:10:03.758" v="58" actId="700"/>
          <ac:spMkLst>
            <pc:docMk/>
            <pc:sldMk cId="1085595944" sldId="327"/>
            <ac:spMk id="2" creationId="{29DF8DC2-2F97-48B8-9BFA-C6C528293791}"/>
          </ac:spMkLst>
        </pc:spChg>
        <pc:spChg chg="add mod">
          <ac:chgData name="Joke Fledderus - Rang" userId="060887c6-86ec-4930-92e8-7049a97dba5e" providerId="ADAL" clId="{70FF6E0B-13A1-44F9-BAC4-BCBB5765B303}" dt="2021-09-06T14:11:54.603" v="165" actId="1076"/>
          <ac:spMkLst>
            <pc:docMk/>
            <pc:sldMk cId="1085595944" sldId="327"/>
            <ac:spMk id="3" creationId="{CA682F3A-0B05-429B-951D-ED3AC0BFEB53}"/>
          </ac:spMkLst>
        </pc:spChg>
        <pc:picChg chg="add del">
          <ac:chgData name="Joke Fledderus - Rang" userId="060887c6-86ec-4930-92e8-7049a97dba5e" providerId="ADAL" clId="{70FF6E0B-13A1-44F9-BAC4-BCBB5765B303}" dt="2021-09-06T14:09:55.055" v="57" actId="478"/>
          <ac:picMkLst>
            <pc:docMk/>
            <pc:sldMk cId="1085595944" sldId="327"/>
            <ac:picMk id="1026" creationId="{4F7E9448-0AE9-4B4B-991B-6118A29F0C4E}"/>
          </ac:picMkLst>
        </pc:picChg>
        <pc:picChg chg="add del mod">
          <ac:chgData name="Joke Fledderus - Rang" userId="060887c6-86ec-4930-92e8-7049a97dba5e" providerId="ADAL" clId="{70FF6E0B-13A1-44F9-BAC4-BCBB5765B303}" dt="2021-09-06T14:10:23.180" v="62" actId="478"/>
          <ac:picMkLst>
            <pc:docMk/>
            <pc:sldMk cId="1085595944" sldId="327"/>
            <ac:picMk id="1028" creationId="{E40967B1-1C26-4A65-B465-57A655BDC371}"/>
          </ac:picMkLst>
        </pc:picChg>
      </pc:sldChg>
      <pc:sldChg chg="addSp modSp new mod">
        <pc:chgData name="Joke Fledderus - Rang" userId="060887c6-86ec-4930-92e8-7049a97dba5e" providerId="ADAL" clId="{70FF6E0B-13A1-44F9-BAC4-BCBB5765B303}" dt="2021-09-06T14:15:29.197" v="628" actId="255"/>
        <pc:sldMkLst>
          <pc:docMk/>
          <pc:sldMk cId="3324245793" sldId="328"/>
        </pc:sldMkLst>
        <pc:spChg chg="add mod">
          <ac:chgData name="Joke Fledderus - Rang" userId="060887c6-86ec-4930-92e8-7049a97dba5e" providerId="ADAL" clId="{70FF6E0B-13A1-44F9-BAC4-BCBB5765B303}" dt="2021-09-06T14:15:29.197" v="628" actId="255"/>
          <ac:spMkLst>
            <pc:docMk/>
            <pc:sldMk cId="3324245793" sldId="328"/>
            <ac:spMk id="3" creationId="{B693AF39-BB49-4B12-9F1D-E9DBDA659DFE}"/>
          </ac:spMkLst>
        </pc:spChg>
      </pc:sldChg>
      <pc:sldChg chg="addSp delSp modSp new mod setBg">
        <pc:chgData name="Joke Fledderus - Rang" userId="060887c6-86ec-4930-92e8-7049a97dba5e" providerId="ADAL" clId="{70FF6E0B-13A1-44F9-BAC4-BCBB5765B303}" dt="2021-09-06T14:18:00.889" v="641" actId="1076"/>
        <pc:sldMkLst>
          <pc:docMk/>
          <pc:sldMk cId="2081287784" sldId="329"/>
        </pc:sldMkLst>
        <pc:spChg chg="add mod">
          <ac:chgData name="Joke Fledderus - Rang" userId="060887c6-86ec-4930-92e8-7049a97dba5e" providerId="ADAL" clId="{70FF6E0B-13A1-44F9-BAC4-BCBB5765B303}" dt="2021-09-06T14:18:00.889" v="641" actId="1076"/>
          <ac:spMkLst>
            <pc:docMk/>
            <pc:sldMk cId="2081287784" sldId="329"/>
            <ac:spMk id="3" creationId="{DDF38B17-B9DB-4AB8-A858-F3610BAA5C9D}"/>
          </ac:spMkLst>
        </pc:spChg>
        <pc:picChg chg="add del">
          <ac:chgData name="Joke Fledderus - Rang" userId="060887c6-86ec-4930-92e8-7049a97dba5e" providerId="ADAL" clId="{70FF6E0B-13A1-44F9-BAC4-BCBB5765B303}" dt="2021-09-06T14:17:05.194" v="633" actId="478"/>
          <ac:picMkLst>
            <pc:docMk/>
            <pc:sldMk cId="2081287784" sldId="329"/>
            <ac:picMk id="2050" creationId="{10E82A1D-94B0-4353-B842-04C8E967EA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F9B4-348E-4B25-BE21-EF9CECA7B19D}" type="datetimeFigureOut">
              <a:rPr lang="nl-NL" smtClean="0"/>
              <a:t>6-9-2021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B46C-6D3D-453E-B7CC-3475D65D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92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60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C441C-57BB-4E4A-90F3-0415E3D29980}" type="slidenum">
              <a:rPr lang="en-US" altLang="nl-NL"/>
              <a:pPr eaLnBrk="1" hangingPunct="1"/>
              <a:t>14</a:t>
            </a:fld>
            <a:endParaRPr lang="en-US" altLang="nl-N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4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7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0B1BF2-6351-4550-8F1A-3481A66A7D42}" type="slidenum">
              <a:rPr lang="en-US" altLang="nl-NL"/>
              <a:pPr eaLnBrk="1" hangingPunct="1"/>
              <a:t>16</a:t>
            </a:fld>
            <a:endParaRPr lang="en-US" altLang="nl-NL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2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14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7CF71A-B835-4DD0-AB87-F95601A34000}" type="slidenum">
              <a:rPr lang="en-US" altLang="nl-NL"/>
              <a:pPr eaLnBrk="1" hangingPunct="1"/>
              <a:t>18</a:t>
            </a:fld>
            <a:endParaRPr lang="en-US" altLang="nl-NL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4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39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47BD4B-968A-4CD0-B2B0-748134ACEAFF}" type="slidenum">
              <a:rPr lang="en-US" altLang="nl-NL"/>
              <a:pPr eaLnBrk="1" hangingPunct="1"/>
              <a:t>20</a:t>
            </a:fld>
            <a:endParaRPr lang="en-US" altLang="nl-NL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7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6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6282AE-0757-4662-9257-D5BA065F6A98}" type="slidenum">
              <a:rPr lang="en-US" altLang="nl-NL" sz="1200"/>
              <a:pPr eaLnBrk="1" hangingPunct="1"/>
              <a:t>4</a:t>
            </a:fld>
            <a:endParaRPr lang="en-US" altLang="nl-NL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8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In een rij wacht je netjes tot je aan de beurt bent.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Waarde: Geduld, 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Norm: Als een oudere valt, help je hem of haar overeind.</a:t>
            </a:r>
            <a:b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</a:b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Waarde: Behulpzaamheid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Als je iets ergens van vindt, mag je dat gewoon zeggen.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Waarde: Vrijheid van meningsuiting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Ouderen spreek je met “u” aan.</a:t>
            </a:r>
            <a:endParaRPr lang="nl-NL" dirty="0"/>
          </a:p>
          <a:p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Waarde: Beleefdheid, Respect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04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4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79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77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5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1111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name="adj" fmla="val 100000"/>
              </a:avLst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op decoratio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76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ora"/>
              <a:buChar char="◈"/>
              <a:defRPr sz="2400">
                <a:latin typeface="Lora"/>
                <a:ea typeface="Lora"/>
                <a:cs typeface="Lora"/>
                <a:sym typeface="Lora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⬥"/>
              <a:defRPr sz="2000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⬦"/>
              <a:defRPr sz="2000">
                <a:latin typeface="Lora"/>
                <a:ea typeface="Lora"/>
                <a:cs typeface="Lora"/>
                <a:sym typeface="Lora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sz="2000">
                <a:latin typeface="Lora"/>
                <a:ea typeface="Lora"/>
                <a:cs typeface="Lora"/>
                <a:sym typeface="Lora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sz="2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6PtHkz5P-c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QQT_-RTa7c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Ethiek in de zorg</a:t>
            </a:r>
            <a:endParaRPr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4411033" y="332492"/>
            <a:ext cx="321429" cy="523991"/>
            <a:chOff x="6730350" y="2315900"/>
            <a:chExt cx="257700" cy="420100"/>
          </a:xfrm>
        </p:grpSpPr>
        <p:sp>
          <p:nvSpPr>
            <p:cNvPr id="63" name="Google Shape;63;p1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4294967295"/>
          </p:nvPr>
        </p:nvSpPr>
        <p:spPr>
          <a:xfrm>
            <a:off x="0" y="4813300"/>
            <a:ext cx="9144000" cy="3302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10</a:t>
            </a:fld>
            <a:endParaRPr lang="nl-NL"/>
          </a:p>
        </p:txBody>
      </p:sp>
      <p:pic>
        <p:nvPicPr>
          <p:cNvPr id="6" name="i6PtHkz5P-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6395" y="1027793"/>
            <a:ext cx="6249205" cy="35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4294967295"/>
          </p:nvPr>
        </p:nvSpPr>
        <p:spPr>
          <a:xfrm>
            <a:off x="690733" y="825706"/>
            <a:ext cx="7894101" cy="6904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Professionele </a:t>
            </a:r>
            <a:br>
              <a:rPr lang="en" sz="2400" dirty="0"/>
            </a:br>
            <a:r>
              <a:rPr lang="en" sz="2400" dirty="0"/>
              <a:t>Dilemma’s</a:t>
            </a:r>
            <a:endParaRPr sz="2400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4294967295"/>
          </p:nvPr>
        </p:nvSpPr>
        <p:spPr>
          <a:xfrm>
            <a:off x="2218411" y="1673214"/>
            <a:ext cx="5070475" cy="2266884"/>
          </a:xfrm>
        </p:spPr>
        <p:txBody>
          <a:bodyPr/>
          <a:lstStyle/>
          <a:p>
            <a:r>
              <a:rPr lang="nl-NL" sz="1400" dirty="0"/>
              <a:t>Balanceren tussen betrokkenheid en distantie.</a:t>
            </a:r>
          </a:p>
          <a:p>
            <a:r>
              <a:rPr lang="nl-NL" sz="1400" dirty="0"/>
              <a:t>Vasthouden aan afspraken van het zorgplan versus flexibel omgaan met de veranderende behoefte van de zorgvrager.</a:t>
            </a:r>
          </a:p>
          <a:p>
            <a:r>
              <a:rPr lang="nl-NL" sz="1400" dirty="0"/>
              <a:t>Begeleiden versus overnemen van taken.</a:t>
            </a:r>
          </a:p>
          <a:p>
            <a:r>
              <a:rPr lang="nl-NL" sz="1400" dirty="0"/>
              <a:t>Belang van de individuele zorgvrager versus belang van de groep.</a:t>
            </a:r>
          </a:p>
          <a:p>
            <a:endParaRPr lang="nl-NL" sz="1400" dirty="0"/>
          </a:p>
          <a:p>
            <a:r>
              <a:rPr lang="nl-NL" sz="1400" dirty="0"/>
              <a:t>Kunnen jullie hiervan voorbeelden bedenken? Zijn jullie dit al tegengekomen?</a:t>
            </a: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388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512000" y="2728025"/>
            <a:ext cx="5947200" cy="11598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Stappenplan uitwerken dilemma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4294967295"/>
          </p:nvPr>
        </p:nvSpPr>
        <p:spPr>
          <a:xfrm>
            <a:off x="0" y="4813300"/>
            <a:ext cx="9144000" cy="3302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37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>
          <a:xfrm>
            <a:off x="936000" y="812801"/>
            <a:ext cx="7080250" cy="538162"/>
          </a:xfrm>
        </p:spPr>
        <p:txBody>
          <a:bodyPr/>
          <a:lstStyle/>
          <a:p>
            <a:r>
              <a:rPr lang="nl-NL" altLang="nl-NL" sz="2800" dirty="0"/>
              <a:t>Stappenplan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29600" y="1461600"/>
            <a:ext cx="7080250" cy="33733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Stap 1: Beschrijven </a:t>
            </a:r>
          </a:p>
          <a:p>
            <a:pPr>
              <a:defRPr/>
            </a:pPr>
            <a:r>
              <a:rPr lang="nl-NL" dirty="0"/>
              <a:t>Stap 2: Analyseren </a:t>
            </a:r>
          </a:p>
          <a:p>
            <a:pPr>
              <a:defRPr/>
            </a:pPr>
            <a:r>
              <a:rPr lang="nl-NL" dirty="0"/>
              <a:t>Stap 3: Ontwikkelen van opties/ mogelijke besluiten</a:t>
            </a:r>
          </a:p>
          <a:p>
            <a:pPr>
              <a:defRPr/>
            </a:pPr>
            <a:r>
              <a:rPr lang="nl-NL" dirty="0"/>
              <a:t>Stap 4: Afwegen en toetsen van opties</a:t>
            </a:r>
          </a:p>
        </p:txBody>
      </p:sp>
    </p:spTree>
    <p:extLst>
      <p:ext uri="{BB962C8B-B14F-4D97-AF65-F5344CB8AC3E}">
        <p14:creationId xmlns:p14="http://schemas.microsoft.com/office/powerpoint/2010/main" val="1318905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2400" y="786888"/>
            <a:ext cx="7080250" cy="538162"/>
          </a:xfrm>
        </p:spPr>
        <p:txBody>
          <a:bodyPr/>
          <a:lstStyle/>
          <a:p>
            <a:r>
              <a:rPr lang="en-US" altLang="nl-NL" sz="2800" dirty="0" err="1"/>
              <a:t>Stap</a:t>
            </a:r>
            <a:r>
              <a:rPr lang="en-US" altLang="nl-NL" sz="2800" dirty="0"/>
              <a:t> 1: </a:t>
            </a:r>
            <a:r>
              <a:rPr lang="en-US" altLang="nl-NL" sz="2800" dirty="0" err="1"/>
              <a:t>beschrijven</a:t>
            </a:r>
            <a:endParaRPr lang="en-US" altLang="nl-NL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07200" y="1401750"/>
            <a:ext cx="8236800" cy="2774950"/>
          </a:xfrm>
        </p:spPr>
        <p:txBody>
          <a:bodyPr/>
          <a:lstStyle/>
          <a:p>
            <a:pPr>
              <a:defRPr/>
            </a:pP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het dilemma</a:t>
            </a:r>
          </a:p>
          <a:p>
            <a:pPr>
              <a:buFontTx/>
              <a:buChar char="-"/>
              <a:defRPr/>
            </a:pP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Korte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casus: wat is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aan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de hand</a:t>
            </a:r>
          </a:p>
          <a:p>
            <a:pPr>
              <a:buFontTx/>
              <a:buChar char="-"/>
              <a:defRPr/>
            </a:pP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Ethische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vraag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formuleren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Let op! 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Alleen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feiten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die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waarneembaar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zijn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         	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Geen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gevoelens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! </a:t>
            </a:r>
          </a:p>
          <a:p>
            <a:pPr marL="0" indent="0">
              <a:buNone/>
              <a:defRPr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          	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Geen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meningen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0" indent="0">
              <a:buNone/>
              <a:defRPr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Inschattingen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</a:p>
          <a:p>
            <a:pPr marL="0" indent="0">
              <a:buNone/>
              <a:defRPr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          	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Interpretaties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  <a:defRPr/>
            </a:pP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55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>
          <a:xfrm>
            <a:off x="936000" y="812801"/>
            <a:ext cx="7080250" cy="538162"/>
          </a:xfrm>
        </p:spPr>
        <p:txBody>
          <a:bodyPr/>
          <a:lstStyle/>
          <a:p>
            <a:r>
              <a:rPr lang="nl-NL" altLang="nl-NL" sz="2800" dirty="0"/>
              <a:t>Stappenplan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29600" y="1461600"/>
            <a:ext cx="7080250" cy="33733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Stap 1: Beschrijven </a:t>
            </a:r>
          </a:p>
          <a:p>
            <a:pPr>
              <a:defRPr/>
            </a:pPr>
            <a:r>
              <a:rPr lang="nl-NL" dirty="0"/>
              <a:t>Stap 2: Analyseren </a:t>
            </a:r>
          </a:p>
          <a:p>
            <a:pPr>
              <a:defRPr/>
            </a:pPr>
            <a:r>
              <a:rPr lang="nl-NL" dirty="0"/>
              <a:t>Stap 3: Ontwikkelen van opties/ mogelijke besluiten</a:t>
            </a:r>
          </a:p>
          <a:p>
            <a:pPr>
              <a:defRPr/>
            </a:pPr>
            <a:r>
              <a:rPr lang="nl-NL" dirty="0"/>
              <a:t>Stap 4: Afwegen en toetsen van opties</a:t>
            </a:r>
          </a:p>
        </p:txBody>
      </p:sp>
    </p:spTree>
    <p:extLst>
      <p:ext uri="{BB962C8B-B14F-4D97-AF65-F5344CB8AC3E}">
        <p14:creationId xmlns:p14="http://schemas.microsoft.com/office/powerpoint/2010/main" val="3455645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738" y="830019"/>
            <a:ext cx="7080250" cy="538162"/>
          </a:xfrm>
        </p:spPr>
        <p:txBody>
          <a:bodyPr/>
          <a:lstStyle/>
          <a:p>
            <a:r>
              <a:rPr lang="en-GB" altLang="nl-NL" sz="2800" dirty="0" err="1"/>
              <a:t>Stap</a:t>
            </a:r>
            <a:r>
              <a:rPr lang="en-GB" altLang="nl-NL" sz="2800" dirty="0"/>
              <a:t> 2: </a:t>
            </a:r>
            <a:r>
              <a:rPr lang="en-GB" altLang="nl-NL" sz="2800" dirty="0" err="1"/>
              <a:t>Analyseren</a:t>
            </a:r>
            <a:endParaRPr lang="en-US" altLang="nl-NL" sz="2800" dirty="0"/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666630" y="1368181"/>
            <a:ext cx="6905869" cy="2774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1800" dirty="0"/>
              <a:t>Rafel het probleem uiteen:</a:t>
            </a:r>
          </a:p>
          <a:p>
            <a:pPr>
              <a:defRPr/>
            </a:pPr>
            <a:r>
              <a:rPr lang="nl-NL" sz="1800" dirty="0"/>
              <a:t>Benoem per betrokkene </a:t>
            </a:r>
          </a:p>
          <a:p>
            <a:pPr lvl="1">
              <a:defRPr/>
            </a:pPr>
            <a:r>
              <a:rPr lang="nl-NL" sz="1800" dirty="0"/>
              <a:t>Probleem</a:t>
            </a:r>
          </a:p>
          <a:p>
            <a:pPr lvl="1">
              <a:defRPr/>
            </a:pPr>
            <a:r>
              <a:rPr lang="nl-NL" sz="1800" dirty="0"/>
              <a:t>Waarden/ normen</a:t>
            </a:r>
          </a:p>
          <a:p>
            <a:pPr lvl="1">
              <a:defRPr/>
            </a:pPr>
            <a:r>
              <a:rPr lang="nl-NL" sz="1800" dirty="0"/>
              <a:t>Belangen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1800" dirty="0"/>
              <a:t>Tegenstellingen benoemen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1800" dirty="0"/>
              <a:t>Wie neemt de beslissing?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1800" dirty="0"/>
              <a:t>Ethische vraag opnieuw benoemen</a:t>
            </a:r>
          </a:p>
        </p:txBody>
      </p:sp>
    </p:spTree>
    <p:extLst>
      <p:ext uri="{BB962C8B-B14F-4D97-AF65-F5344CB8AC3E}">
        <p14:creationId xmlns:p14="http://schemas.microsoft.com/office/powerpoint/2010/main" val="2302769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>
          <a:xfrm>
            <a:off x="936000" y="812801"/>
            <a:ext cx="7080250" cy="538162"/>
          </a:xfrm>
        </p:spPr>
        <p:txBody>
          <a:bodyPr/>
          <a:lstStyle/>
          <a:p>
            <a:r>
              <a:rPr lang="nl-NL" altLang="nl-NL" sz="2800" dirty="0"/>
              <a:t>Stappenplan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29600" y="1461600"/>
            <a:ext cx="7080250" cy="33733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Stap 1: Beschrijven </a:t>
            </a:r>
          </a:p>
          <a:p>
            <a:pPr>
              <a:defRPr/>
            </a:pPr>
            <a:r>
              <a:rPr lang="nl-NL" dirty="0"/>
              <a:t>Stap 2: Analyseren </a:t>
            </a:r>
          </a:p>
          <a:p>
            <a:pPr>
              <a:defRPr/>
            </a:pPr>
            <a:r>
              <a:rPr lang="nl-NL" dirty="0"/>
              <a:t>Stap 3: Ontwikkelen van opties/ mogelijke besluiten</a:t>
            </a:r>
          </a:p>
          <a:p>
            <a:pPr>
              <a:defRPr/>
            </a:pPr>
            <a:r>
              <a:rPr lang="nl-NL" dirty="0"/>
              <a:t>Stap 4: Afwegen en toetsen van opties</a:t>
            </a:r>
          </a:p>
        </p:txBody>
      </p:sp>
    </p:spTree>
    <p:extLst>
      <p:ext uri="{BB962C8B-B14F-4D97-AF65-F5344CB8AC3E}">
        <p14:creationId xmlns:p14="http://schemas.microsoft.com/office/powerpoint/2010/main" val="1608351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00" y="837288"/>
            <a:ext cx="7080250" cy="538162"/>
          </a:xfrm>
        </p:spPr>
        <p:txBody>
          <a:bodyPr/>
          <a:lstStyle/>
          <a:p>
            <a:r>
              <a:rPr lang="en-GB" altLang="nl-NL" sz="2800" dirty="0" err="1"/>
              <a:t>Stap</a:t>
            </a:r>
            <a:r>
              <a:rPr lang="en-GB" altLang="nl-NL" sz="2800" dirty="0"/>
              <a:t> 3: </a:t>
            </a:r>
            <a:r>
              <a:rPr lang="en-GB" altLang="nl-NL" sz="2800" dirty="0" err="1"/>
              <a:t>opties</a:t>
            </a:r>
            <a:r>
              <a:rPr lang="en-GB" altLang="nl-NL" sz="2800" dirty="0"/>
              <a:t>/ </a:t>
            </a:r>
            <a:r>
              <a:rPr lang="en-GB" altLang="nl-NL" sz="2800" dirty="0" err="1"/>
              <a:t>besluiten</a:t>
            </a:r>
            <a:endParaRPr lang="en-US" alt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82700" y="1992150"/>
            <a:ext cx="7599700" cy="27749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nl-NL" sz="2000" dirty="0"/>
              <a:t>Verschillende ideeën</a:t>
            </a:r>
          </a:p>
          <a:p>
            <a:pPr marL="0" indent="0">
              <a:buNone/>
              <a:defRPr/>
            </a:pPr>
            <a:r>
              <a:rPr lang="nl-NL" sz="2000" dirty="0"/>
              <a:t>   (geen beste oplossing nog!)</a:t>
            </a:r>
          </a:p>
          <a:p>
            <a:pPr>
              <a:defRPr/>
            </a:pPr>
            <a:r>
              <a:rPr lang="nl-NL" sz="2000" dirty="0"/>
              <a:t>Vanuit de verschillende rollen beargumenteren</a:t>
            </a:r>
          </a:p>
          <a:p>
            <a:pPr marL="0" indent="0">
              <a:buNone/>
              <a:defRPr/>
            </a:pPr>
            <a:endParaRPr lang="nl-NL" sz="2000" dirty="0"/>
          </a:p>
          <a:p>
            <a:pPr>
              <a:buFont typeface="Arial" pitchFamily="34" charset="0"/>
              <a:buChar char="•"/>
              <a:defRPr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526191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>
          <a:xfrm>
            <a:off x="936000" y="812801"/>
            <a:ext cx="7080250" cy="538162"/>
          </a:xfrm>
        </p:spPr>
        <p:txBody>
          <a:bodyPr/>
          <a:lstStyle/>
          <a:p>
            <a:r>
              <a:rPr lang="nl-NL" altLang="nl-NL" sz="2800" dirty="0"/>
              <a:t>Stappenplan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29600" y="1461600"/>
            <a:ext cx="7080250" cy="33733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Stap 1: Beschrijven </a:t>
            </a:r>
          </a:p>
          <a:p>
            <a:pPr>
              <a:defRPr/>
            </a:pPr>
            <a:r>
              <a:rPr lang="nl-NL" dirty="0"/>
              <a:t>Stap 2: Analyseren </a:t>
            </a:r>
          </a:p>
          <a:p>
            <a:pPr>
              <a:defRPr/>
            </a:pPr>
            <a:r>
              <a:rPr lang="nl-NL" dirty="0"/>
              <a:t>Stap 3: Ontwikkelen van opties/ mogelijke besluiten</a:t>
            </a:r>
          </a:p>
          <a:p>
            <a:pPr>
              <a:defRPr/>
            </a:pPr>
            <a:r>
              <a:rPr lang="nl-NL" dirty="0"/>
              <a:t>Stap 4: Afwegen en toetsen van opties</a:t>
            </a:r>
          </a:p>
        </p:txBody>
      </p:sp>
    </p:spTree>
    <p:extLst>
      <p:ext uri="{BB962C8B-B14F-4D97-AF65-F5344CB8AC3E}">
        <p14:creationId xmlns:p14="http://schemas.microsoft.com/office/powerpoint/2010/main" val="10223854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>
            <a:off x="2743800" y="743550"/>
            <a:ext cx="3656400" cy="3656400"/>
          </a:xfrm>
          <a:prstGeom prst="diamond">
            <a:avLst/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600" i="1" dirty="0">
                <a:solidFill>
                  <a:srgbClr val="FFFFFF"/>
                </a:solidFill>
                <a:highlight>
                  <a:srgbClr val="111111"/>
                </a:highlight>
                <a:latin typeface="Playfair Display"/>
                <a:sym typeface="Playfair Display"/>
              </a:rPr>
              <a:t>De zorg is een en al ethiek. Je moet  het alleen zien.</a:t>
            </a:r>
            <a:endParaRPr sz="1600" dirty="0">
              <a:solidFill>
                <a:srgbClr val="FFFFFF"/>
              </a:solidFill>
              <a:highlight>
                <a:srgbClr val="111111"/>
              </a:highlight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5200" y="808488"/>
            <a:ext cx="7080250" cy="538162"/>
          </a:xfrm>
        </p:spPr>
        <p:txBody>
          <a:bodyPr/>
          <a:lstStyle/>
          <a:p>
            <a:r>
              <a:rPr lang="en-GB" altLang="nl-NL" sz="2800" dirty="0" err="1"/>
              <a:t>Stap</a:t>
            </a:r>
            <a:r>
              <a:rPr lang="en-GB" altLang="nl-NL" sz="2800" dirty="0"/>
              <a:t> 4: </a:t>
            </a:r>
            <a:r>
              <a:rPr lang="en-GB" altLang="nl-NL" sz="2800" dirty="0" err="1"/>
              <a:t>Toetsing</a:t>
            </a:r>
            <a:r>
              <a:rPr lang="en-GB" altLang="nl-NL" sz="2800" dirty="0"/>
              <a:t> van </a:t>
            </a:r>
            <a:r>
              <a:rPr lang="en-GB" altLang="nl-NL" sz="2800" dirty="0" err="1"/>
              <a:t>optie</a:t>
            </a:r>
            <a:endParaRPr lang="en-US" altLang="nl-NL" sz="2800" dirty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494700" y="1776150"/>
            <a:ext cx="4813300" cy="2774950"/>
          </a:xfrm>
        </p:spPr>
        <p:txBody>
          <a:bodyPr/>
          <a:lstStyle/>
          <a:p>
            <a:r>
              <a:rPr lang="nl-NL" altLang="nl-NL" sz="2000" dirty="0"/>
              <a:t>2 goede opties kiezen</a:t>
            </a:r>
          </a:p>
          <a:p>
            <a:r>
              <a:rPr lang="nl-NL" altLang="nl-NL" sz="2000" dirty="0"/>
              <a:t>Tegen elkaar afwegen</a:t>
            </a:r>
          </a:p>
          <a:p>
            <a:r>
              <a:rPr lang="nl-NL" altLang="nl-NL" sz="2000" dirty="0"/>
              <a:t>Voor en nadelen </a:t>
            </a:r>
          </a:p>
          <a:p>
            <a:r>
              <a:rPr lang="nl-NL" altLang="nl-NL" sz="2000" dirty="0"/>
              <a:t>Kijk terug naar de hoofdvraag!</a:t>
            </a:r>
          </a:p>
          <a:p>
            <a:endParaRPr lang="nl-NL" altLang="nl-NL" dirty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55706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685675" y="2751725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Ethische dilemma’s</a:t>
            </a:r>
            <a:endParaRPr sz="6000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2227062" y="3955473"/>
            <a:ext cx="468962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</a:rPr>
              <a:t>Welke deur kies je en waarom?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4474114" y="169597"/>
            <a:ext cx="195774" cy="186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37657" y="949325"/>
            <a:ext cx="5486400" cy="5365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nl-NL" sz="3000" dirty="0">
                <a:solidFill>
                  <a:srgbClr val="4D4D4D"/>
                </a:solidFill>
              </a:rPr>
              <a:t>Dilemma</a:t>
            </a:r>
            <a:endParaRPr lang="ru-RU" altLang="nl-NL" sz="3000" dirty="0">
              <a:solidFill>
                <a:srgbClr val="4D4D4D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605280" y="1605280"/>
            <a:ext cx="6268720" cy="3264808"/>
          </a:xfrm>
        </p:spPr>
        <p:txBody>
          <a:bodyPr/>
          <a:lstStyle/>
          <a:p>
            <a:r>
              <a:rPr lang="nl-NL" sz="1600" dirty="0"/>
              <a:t>Je moet kiezen uit twee of meer keuzes.</a:t>
            </a:r>
          </a:p>
          <a:p>
            <a:r>
              <a:rPr lang="nl-NL" sz="1600" dirty="0"/>
              <a:t>Het onderwerp gaat over waarden en normen.</a:t>
            </a:r>
          </a:p>
          <a:p>
            <a:r>
              <a:rPr lang="nl-NL" sz="1600" dirty="0"/>
              <a:t>Je hebt de keus uit oplossingen die ongewenst zijn (voor cliënt, medewerker, organisatie) of niet ideaal zijn. Er is dus geen juiste keus te maken.</a:t>
            </a:r>
          </a:p>
          <a:p>
            <a:r>
              <a:rPr lang="nl-NL" sz="1600" dirty="0"/>
              <a:t>Je hebt te maken met tegengestelde meningen en argumenten.</a:t>
            </a:r>
            <a:endParaRPr lang="ru-RU" altLang="nl-NL" sz="16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1967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9DF8DC2-2F97-48B8-9BFA-C6C5282937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82F3A-0B05-429B-951D-ED3AC0BFEB53}"/>
              </a:ext>
            </a:extLst>
          </p:cNvPr>
          <p:cNvSpPr txBox="1"/>
          <p:nvPr/>
        </p:nvSpPr>
        <p:spPr>
          <a:xfrm>
            <a:off x="1056640" y="4208959"/>
            <a:ext cx="800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b="1" dirty="0">
                <a:latin typeface="Playfair Display" panose="020B0604020202020204" charset="0"/>
              </a:rPr>
              <a:t>Zelf al voorbeelden gezien?</a:t>
            </a:r>
            <a:endParaRPr lang="nl-NL" sz="4400" b="1" dirty="0"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9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1511D26-34CE-432B-82E7-808C7BE19D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6</a:t>
            </a:fld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A0DD91-A88B-41DE-B7F8-60ED342FE7A2}"/>
              </a:ext>
            </a:extLst>
          </p:cNvPr>
          <p:cNvSpPr txBox="1"/>
          <p:nvPr/>
        </p:nvSpPr>
        <p:spPr>
          <a:xfrm>
            <a:off x="1540800" y="1137600"/>
            <a:ext cx="597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Playfair Display" panose="020B0604020202020204" charset="0"/>
              </a:rPr>
              <a:t>Waarden en normen?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A6A123-2C46-4800-BEC3-D49EE389C342}"/>
              </a:ext>
            </a:extLst>
          </p:cNvPr>
          <p:cNvSpPr txBox="1"/>
          <p:nvPr/>
        </p:nvSpPr>
        <p:spPr>
          <a:xfrm>
            <a:off x="1794933" y="1950720"/>
            <a:ext cx="6414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In een rij wacht je netjes tot je aan de beurt bent.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Als een oudere valt, help je hem of haar overeind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Als je iets ergens van vindt, mag je dat gewoon zeggen.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444444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Ouderen spreek je met “u” aan.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20C471-ED75-42AB-851B-92DD1017B1CC}"/>
              </a:ext>
            </a:extLst>
          </p:cNvPr>
          <p:cNvSpPr txBox="1"/>
          <p:nvPr/>
        </p:nvSpPr>
        <p:spPr>
          <a:xfrm>
            <a:off x="5242559" y="3688080"/>
            <a:ext cx="390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Lato" panose="020F0502020204030203" pitchFamily="34" charset="0"/>
              </a:rPr>
              <a:t>Welke waarde koppel je aan de norm?</a:t>
            </a:r>
          </a:p>
        </p:txBody>
      </p:sp>
    </p:spTree>
    <p:extLst>
      <p:ext uri="{BB962C8B-B14F-4D97-AF65-F5344CB8AC3E}">
        <p14:creationId xmlns:p14="http://schemas.microsoft.com/office/powerpoint/2010/main" val="44234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E4AD53C-9301-4C3D-8E08-2529B48EB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693AF39-BB49-4B12-9F1D-E9DBDA659DFE}"/>
              </a:ext>
            </a:extLst>
          </p:cNvPr>
          <p:cNvSpPr txBox="1"/>
          <p:nvPr/>
        </p:nvSpPr>
        <p:spPr>
          <a:xfrm>
            <a:off x="1940560" y="1056640"/>
            <a:ext cx="5608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Bekijk de volgende korte film van Brandon. Bespreek met elkaar na op de volgende punten:</a:t>
            </a: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Wat maakt dit filmpje bij je los?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Gebeurt zoiets nu nog in ‘onze tijd’?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Welke waarden en normen zijn in het geding?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Welke mensen spelen een rol in deze situatie?</a:t>
            </a:r>
          </a:p>
        </p:txBody>
      </p:sp>
    </p:spTree>
    <p:extLst>
      <p:ext uri="{BB962C8B-B14F-4D97-AF65-F5344CB8AC3E}">
        <p14:creationId xmlns:p14="http://schemas.microsoft.com/office/powerpoint/2010/main" val="332424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4294967295"/>
          </p:nvPr>
        </p:nvSpPr>
        <p:spPr>
          <a:xfrm>
            <a:off x="0" y="4813300"/>
            <a:ext cx="9144000" cy="3302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  <p:pic>
        <p:nvPicPr>
          <p:cNvPr id="4" name="1QQT_-RTa7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3784" y="922807"/>
            <a:ext cx="6916432" cy="38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5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75ADCE2-AFC2-47B9-86D2-129D6F9AA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DF38B17-B9DB-4AB8-A858-F3610BAA5C9D}"/>
              </a:ext>
            </a:extLst>
          </p:cNvPr>
          <p:cNvSpPr txBox="1"/>
          <p:nvPr/>
        </p:nvSpPr>
        <p:spPr>
          <a:xfrm>
            <a:off x="2651760" y="3119120"/>
            <a:ext cx="442976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Wat maakt dit filmpje bij je los?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Gebeurt zoiets nu nog in ‘onze tijd’?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Welke waarden en normen zijn in het geding?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Welke mensen spelen een rol in deze situatie?</a:t>
            </a:r>
          </a:p>
        </p:txBody>
      </p:sp>
    </p:spTree>
    <p:extLst>
      <p:ext uri="{BB962C8B-B14F-4D97-AF65-F5344CB8AC3E}">
        <p14:creationId xmlns:p14="http://schemas.microsoft.com/office/powerpoint/2010/main" val="2081287784"/>
      </p:ext>
    </p:extLst>
  </p:cSld>
  <p:clrMapOvr>
    <a:masterClrMapping/>
  </p:clrMapOvr>
</p:sld>
</file>

<file path=ppt/theme/theme1.xml><?xml version="1.0" encoding="utf-8"?>
<a:theme xmlns:a="http://schemas.openxmlformats.org/drawingml/2006/main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595</Words>
  <Application>Microsoft Office PowerPoint</Application>
  <PresentationFormat>Diavoorstelling (16:9)</PresentationFormat>
  <Paragraphs>115</Paragraphs>
  <Slides>21</Slides>
  <Notes>17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Playfair Display</vt:lpstr>
      <vt:lpstr>Arial</vt:lpstr>
      <vt:lpstr>Lora</vt:lpstr>
      <vt:lpstr>Lato</vt:lpstr>
      <vt:lpstr>Yorick template</vt:lpstr>
      <vt:lpstr>Ethiek in de zorg</vt:lpstr>
      <vt:lpstr>PowerPoint-presentatie</vt:lpstr>
      <vt:lpstr>Ethische dilemma’s</vt:lpstr>
      <vt:lpstr>Dilemma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Professionele  Dilemma’s</vt:lpstr>
      <vt:lpstr>Stappenplan uitwerken dilemma</vt:lpstr>
      <vt:lpstr>Stappenplan </vt:lpstr>
      <vt:lpstr>Stap 1: beschrijven</vt:lpstr>
      <vt:lpstr>Stappenplan </vt:lpstr>
      <vt:lpstr>Stap 2: Analyseren</vt:lpstr>
      <vt:lpstr>Stappenplan </vt:lpstr>
      <vt:lpstr>Stap 3: opties/ besluiten</vt:lpstr>
      <vt:lpstr>Stappenplan </vt:lpstr>
      <vt:lpstr>Stap 4: Toetsing van optie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Ethiek in de zorg</dc:title>
  <dc:creator>Joke Fledderus - Rang</dc:creator>
  <cp:lastModifiedBy>Joke Fledderus - Rang</cp:lastModifiedBy>
  <cp:revision>16</cp:revision>
  <dcterms:modified xsi:type="dcterms:W3CDTF">2021-09-06T14:18:19Z</dcterms:modified>
</cp:coreProperties>
</file>